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305" r:id="rId4"/>
    <p:sldId id="307" r:id="rId5"/>
    <p:sldId id="308" r:id="rId6"/>
    <p:sldId id="306" r:id="rId7"/>
    <p:sldId id="293" r:id="rId8"/>
    <p:sldId id="294" r:id="rId9"/>
    <p:sldId id="295" r:id="rId10"/>
    <p:sldId id="296" r:id="rId11"/>
    <p:sldId id="297" r:id="rId12"/>
    <p:sldId id="299" r:id="rId13"/>
    <p:sldId id="298" r:id="rId14"/>
    <p:sldId id="300" r:id="rId15"/>
    <p:sldId id="303" r:id="rId16"/>
    <p:sldId id="304" r:id="rId17"/>
    <p:sldId id="276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B42"/>
    <a:srgbClr val="A00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4662" autoAdjust="0"/>
  </p:normalViewPr>
  <p:slideViewPr>
    <p:cSldViewPr snapToGrid="0" snapToObjects="1">
      <p:cViewPr varScale="1">
        <p:scale>
          <a:sx n="63" d="100"/>
          <a:sy n="63" d="100"/>
        </p:scale>
        <p:origin x="23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mcg79\Dropbox\Outdoor%20Recs\OLP\Strategic%20Framework%20and%20Initiatives\Outdoor%20Rec%20Programming%20Fiscal%20Participation%20Comparison%20Report_SP16-Curren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mcg79\Dropbox\Outdoor%20Recs\OLP\Strategic%20Framework%20and%20Initiatives\Presence%20Analytics%20FY19-20%20to%20FY23-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1289370078743"/>
          <c:y val="0.16060192475940507"/>
          <c:w val="0.68217339238845143"/>
          <c:h val="0.622716170895304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C0B42"/>
            </a:solidFill>
            <a:ln>
              <a:solidFill>
                <a:srgbClr val="8C0B4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8C0B4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rgbClr val="8C0B42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cat>
            <c:strRef>
              <c:f>Sheet1!$H$30:$H$39</c:f>
              <c:strCache>
                <c:ptCount val="10"/>
                <c:pt idx="0">
                  <c:v>FA19</c:v>
                </c:pt>
                <c:pt idx="1">
                  <c:v>SP20</c:v>
                </c:pt>
                <c:pt idx="2">
                  <c:v>FA20</c:v>
                </c:pt>
                <c:pt idx="3">
                  <c:v>SP21</c:v>
                </c:pt>
                <c:pt idx="4">
                  <c:v>FA21</c:v>
                </c:pt>
                <c:pt idx="5">
                  <c:v>SP22</c:v>
                </c:pt>
                <c:pt idx="6">
                  <c:v>FA22</c:v>
                </c:pt>
                <c:pt idx="7">
                  <c:v>SP23</c:v>
                </c:pt>
                <c:pt idx="8">
                  <c:v>FA23</c:v>
                </c:pt>
                <c:pt idx="9">
                  <c:v>SP24</c:v>
                </c:pt>
              </c:strCache>
            </c:strRef>
          </c:cat>
          <c:val>
            <c:numRef>
              <c:f>Sheet1!$I$30:$I$39</c:f>
              <c:numCache>
                <c:formatCode>0</c:formatCode>
                <c:ptCount val="10"/>
                <c:pt idx="0" formatCode="General">
                  <c:v>186</c:v>
                </c:pt>
                <c:pt idx="1">
                  <c:v>189.72</c:v>
                </c:pt>
                <c:pt idx="2">
                  <c:v>193.51439999999999</c:v>
                </c:pt>
                <c:pt idx="3">
                  <c:v>197.38468799999998</c:v>
                </c:pt>
                <c:pt idx="4">
                  <c:v>201.33238175999998</c:v>
                </c:pt>
                <c:pt idx="5">
                  <c:v>205.35902939519997</c:v>
                </c:pt>
                <c:pt idx="6">
                  <c:v>209.46620998310397</c:v>
                </c:pt>
                <c:pt idx="7">
                  <c:v>213.65553418276605</c:v>
                </c:pt>
                <c:pt idx="8">
                  <c:v>217.92864486642137</c:v>
                </c:pt>
                <c:pt idx="9">
                  <c:v>222.28721776374979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4-4FF3-A3FC-C50BFC9CE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1802432"/>
        <c:axId val="2061793696"/>
      </c:barChart>
      <c:catAx>
        <c:axId val="206180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C0B4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61793696"/>
        <c:crosses val="autoZero"/>
        <c:auto val="1"/>
        <c:lblAlgn val="ctr"/>
        <c:lblOffset val="100"/>
        <c:noMultiLvlLbl val="0"/>
      </c:catAx>
      <c:valAx>
        <c:axId val="2061793696"/>
        <c:scaling>
          <c:orientation val="minMax"/>
          <c:max val="225"/>
          <c:min val="18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61802432"/>
        <c:crosses val="autoZero"/>
        <c:crossBetween val="between"/>
        <c:majorUnit val="5"/>
      </c:valAx>
      <c:spPr>
        <a:noFill/>
        <a:ln>
          <a:solidFill>
            <a:srgbClr val="8C0B4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C0B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A00B4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8C0B42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cat>
            <c:strRef>
              <c:f>Sheet1!$B$41:$B$50</c:f>
              <c:strCache>
                <c:ptCount val="10"/>
                <c:pt idx="0">
                  <c:v>FA19</c:v>
                </c:pt>
                <c:pt idx="1">
                  <c:v>SP20</c:v>
                </c:pt>
                <c:pt idx="2">
                  <c:v>FA20</c:v>
                </c:pt>
                <c:pt idx="3">
                  <c:v>SP21</c:v>
                </c:pt>
                <c:pt idx="4">
                  <c:v>FA21</c:v>
                </c:pt>
                <c:pt idx="5">
                  <c:v>SP22</c:v>
                </c:pt>
                <c:pt idx="6">
                  <c:v>FA22</c:v>
                </c:pt>
                <c:pt idx="7">
                  <c:v>SP23</c:v>
                </c:pt>
                <c:pt idx="8">
                  <c:v>FA23</c:v>
                </c:pt>
                <c:pt idx="9">
                  <c:v>SP24</c:v>
                </c:pt>
              </c:strCache>
            </c:strRef>
          </c:cat>
          <c:val>
            <c:numRef>
              <c:f>Sheet1!$E$41:$E$50</c:f>
              <c:numCache>
                <c:formatCode>0</c:formatCode>
                <c:ptCount val="10"/>
                <c:pt idx="0">
                  <c:v>54.87</c:v>
                </c:pt>
                <c:pt idx="1">
                  <c:v>56.915999999999997</c:v>
                </c:pt>
                <c:pt idx="2">
                  <c:v>59.021891999999994</c:v>
                </c:pt>
                <c:pt idx="3">
                  <c:v>61.189253279999996</c:v>
                </c:pt>
                <c:pt idx="4">
                  <c:v>63.419700254399991</c:v>
                </c:pt>
                <c:pt idx="5">
                  <c:v>65.714889406463996</c:v>
                </c:pt>
                <c:pt idx="6">
                  <c:v>68.07651824450879</c:v>
                </c:pt>
                <c:pt idx="7">
                  <c:v>70.506326280312805</c:v>
                </c:pt>
                <c:pt idx="8">
                  <c:v>73.006096030251157</c:v>
                </c:pt>
                <c:pt idx="9">
                  <c:v>75.57765403967494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A-4F54-B1E5-8F39A1334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6169887"/>
        <c:axId val="1796165727"/>
      </c:barChart>
      <c:catAx>
        <c:axId val="1796169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6165727"/>
        <c:crosses val="autoZero"/>
        <c:auto val="1"/>
        <c:lblAlgn val="ctr"/>
        <c:lblOffset val="100"/>
        <c:noMultiLvlLbl val="0"/>
      </c:catAx>
      <c:valAx>
        <c:axId val="1796165727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6169887"/>
        <c:crosses val="autoZero"/>
        <c:crossBetween val="between"/>
      </c:valAx>
      <c:spPr>
        <a:noFill/>
        <a:ln>
          <a:solidFill>
            <a:srgbClr val="8C0B42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</cdr:x>
      <cdr:y>0.42333</cdr:y>
    </cdr:from>
    <cdr:to>
      <cdr:x>0.97875</cdr:x>
      <cdr:y>0.57667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85120" y="2903220"/>
          <a:ext cx="1447800" cy="1051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2% Sustained Increase</a:t>
          </a:r>
        </a:p>
        <a:p xmlns:a="http://schemas.openxmlformats.org/drawingml/2006/main">
          <a:pPr algn="ctr"/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E9AE977-340B-44C6-AFF4-46FA99A90524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0"/>
            <a:ext cx="5560060" cy="363670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182A08D-33E8-4C91-B2E0-6EE6A76C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4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3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9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4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5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4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A08D-33E8-4C91-B2E0-6EE6A76C4C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52971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3A08E-5580-974A-9F20-13A6DCBBB8B2}"/>
              </a:ext>
            </a:extLst>
          </p:cNvPr>
          <p:cNvGrpSpPr>
            <a:grpSpLocks noChangeAspect="1"/>
          </p:cNvGrpSpPr>
          <p:nvPr/>
        </p:nvGrpSpPr>
        <p:grpSpPr>
          <a:xfrm>
            <a:off x="5183237" y="4557650"/>
            <a:ext cx="1408176" cy="1538935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A4E3E-3863-6443-A774-1878C228FB0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58983-82B9-E54D-AEC7-441D8B75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E2459-DAC3-8641-AC87-20628A2A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08" y="6206201"/>
            <a:ext cx="4160520" cy="5943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3009501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470502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470502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9D0B7-8287-5C4F-BABF-8970B3680353}"/>
              </a:ext>
            </a:extLst>
          </p:cNvPr>
          <p:cNvCxnSpPr/>
          <p:nvPr/>
        </p:nvCxnSpPr>
        <p:spPr>
          <a:xfrm>
            <a:off x="6090139" y="3444125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333699-7EF5-C043-B733-918C12342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04034" y="4680383"/>
            <a:ext cx="1548994" cy="1692830"/>
            <a:chOff x="2751337" y="1414797"/>
            <a:chExt cx="1865562" cy="20363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16C31E-8813-5B4A-BD8E-EAF384850E45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0816BD-0780-C848-99BE-273BA6FE5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1F694C3-04A0-3E4D-8A90-3C943B3CD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714" y="6232884"/>
            <a:ext cx="416052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/>
          <p:nvPr/>
        </p:nvCxnSpPr>
        <p:spPr>
          <a:xfrm>
            <a:off x="6090139" y="3263890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9E1E6-61DD-7045-9F96-7E4478352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15642" y="4210745"/>
            <a:ext cx="1548994" cy="1692830"/>
            <a:chOff x="2751337" y="1414797"/>
            <a:chExt cx="1865562" cy="2036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72715C-EC8C-0547-AC20-788B7B23409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4C49D-C18A-A84B-8E9D-721A1F61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419736-60F6-B842-9479-9C13741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296" y="6062393"/>
            <a:ext cx="4576572" cy="4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49"/>
            <a:ext cx="12192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75C1D0-9CBE-A14B-AD80-9C3A28792A6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C54CE-DA90-FF4C-9A76-E1C6BE47F1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92348" y="6083349"/>
            <a:ext cx="314685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7E27E-9874-7F4B-A774-3A0D6C53E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497487"/>
            <a:ext cx="10896600" cy="1052144"/>
          </a:xfrm>
        </p:spPr>
        <p:txBody>
          <a:bodyPr>
            <a:noAutofit/>
          </a:bodyPr>
          <a:lstStyle/>
          <a:p>
            <a:r>
              <a:rPr lang="en-US" sz="4800" dirty="0" smtClean="0"/>
              <a:t>NMSU Outdoor Recreation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3C6D18-A2B2-9342-973F-0CD550E0D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860" y="1705260"/>
            <a:ext cx="9144000" cy="1040311"/>
          </a:xfrm>
        </p:spPr>
        <p:txBody>
          <a:bodyPr>
            <a:normAutofit lnSpcReduction="10000"/>
          </a:bodyPr>
          <a:lstStyle/>
          <a:p>
            <a:r>
              <a:rPr lang="en-US" sz="3600" cap="none" dirty="0" smtClean="0"/>
              <a:t>Five-Year Strategic Framework and Plan</a:t>
            </a:r>
            <a:endParaRPr lang="en-US" sz="3600" cap="none" dirty="0"/>
          </a:p>
          <a:p>
            <a:r>
              <a:rPr lang="en-US" sz="2400" cap="none" dirty="0" smtClean="0"/>
              <a:t>Spring 2019</a:t>
            </a:r>
            <a:endParaRPr lang="en-US" cap="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E00AC-45CE-0C4F-91E7-60A972FA1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Anthony McGlone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8D71A-4D24-D046-A39A-6CE90B81E2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Student Success and Enrollment Management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CF6C-426B-4B48-996A-4CDCE7B775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Department of Aggie </a:t>
            </a:r>
            <a:r>
              <a:rPr lang="en-US" dirty="0" smtClean="0"/>
              <a:t>Health and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2 </a:t>
            </a:r>
            <a:r>
              <a:rPr lang="en-US" dirty="0"/>
              <a:t>Key Indicators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and Implementation of Activity and Participation Analysis</a:t>
            </a: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Participation of Identified underserved groups and participants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Attendance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 for all Programming.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3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3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Programming that combines educational/cultural experiences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Student Organizations with Philanthropy needs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NMSU Student Organizations and other NMSU support/success entities to identify their recreational wants/needs.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Minority-serving NMSU Organizations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5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3 </a:t>
            </a:r>
            <a:r>
              <a:rPr lang="en-US" dirty="0"/>
              <a:t>Key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Identification and Research of (1) potential Programming for a specific pro-social aspect each semester.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Student feedback regarding the types of programming offered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Attendance Percentage for all Programming.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9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4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Recruitment Methods for OLP to </a:t>
            </a: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 student members from more diverse demographics and outdoor experience.</a:t>
            </a:r>
            <a:endParaRPr lang="en-US" sz="24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the current and implement new curricula to match current NMSU student body and Outdoor Rec Programming needs.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Curricula Training to promote member success and growth by implementing multiple types of teaching techniques and activities.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professional growth counselling/evaluation process to promote continued growth and success for OLP Members.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7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4 </a:t>
            </a:r>
            <a:r>
              <a:rPr lang="en-US" dirty="0"/>
              <a:t>Key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Evaluation Scores on Written Exams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Performance Evaluation on Lead Observations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OLP Member feedback regarding the effectiveness of curricula programming offered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from Student participants regarding Facilitator Performance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9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985"/>
            <a:ext cx="10515600" cy="351639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 is to improve Outdoor Recreation Programming via revision of policies, procedures, and processes, to benefit NMSU Students.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is collected and analyzed, and Initiatives are metric driven.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Metrics will determine future Initiatives and Key Indicators</a:t>
            </a:r>
          </a:p>
        </p:txBody>
      </p:sp>
    </p:spTree>
    <p:extLst>
      <p:ext uri="{BB962C8B-B14F-4D97-AF65-F5344CB8AC3E}">
        <p14:creationId xmlns:p14="http://schemas.microsoft.com/office/powerpoint/2010/main" val="285915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985"/>
            <a:ext cx="10515600" cy="35163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NMSU Outdoor Rec solely exists to Enhance the Student Experience.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Programming and Participation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equal to a positive Student Experience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to Student Experience influence Recruitment, Retention, Social Mobility, and Lifelong Success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40EFC-193A-C748-BB98-CE5BECD97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Outdoor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5-Year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Framework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new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 in order to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 and align the strategic plan of the NMSU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5-year Strategic Plan will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prioritized set of initiatives each FY to support each goal and create at dataset that can be assessed metrically.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nitiatives and goals will be metric-driven, and established each successive FY to promote continued success or correct failure.</a:t>
            </a:r>
          </a:p>
        </p:txBody>
      </p:sp>
    </p:spTree>
    <p:extLst>
      <p:ext uri="{BB962C8B-B14F-4D97-AF65-F5344CB8AC3E}">
        <p14:creationId xmlns:p14="http://schemas.microsoft.com/office/powerpoint/2010/main" val="54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/>
          <a:lstStyle/>
          <a:p>
            <a:r>
              <a:rPr lang="en-US" dirty="0" err="1" smtClean="0"/>
              <a:t>Endstate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Spring 2024 Outdoor Recreation will: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outdoor experience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400" b="1" u="sng" dirty="0" smtClean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new/unique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NMSU Student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semester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focused Programming for </a:t>
            </a:r>
            <a:r>
              <a:rPr lang="en-US" sz="2400" b="1" u="sng" dirty="0" smtClean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new/unique Student Organization each semester.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Intake a new cohort for OLP of </a:t>
            </a:r>
            <a:r>
              <a:rPr lang="en-US" sz="2400" b="1" u="sng" dirty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diverse members each Fall.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a sustained Participation rate of </a:t>
            </a:r>
            <a:r>
              <a:rPr lang="en-US" sz="2400" b="1" u="sng" dirty="0" smtClean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Students each semester.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a sustained Programming rate of </a:t>
            </a:r>
            <a:r>
              <a:rPr lang="en-US" sz="2400" b="1" u="sng" dirty="0" smtClean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Programs each semester.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Train, Certify, and Mentor an OLP staff of </a:t>
            </a:r>
            <a:r>
              <a:rPr lang="en-US" sz="2400" b="1" u="sng" dirty="0" smtClean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and </a:t>
            </a:r>
            <a:r>
              <a:rPr lang="en-US" sz="2400" b="1" u="sng" dirty="0" smtClean="0">
                <a:solidFill>
                  <a:srgbClr val="8C0B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Assistant Facilitators each Semester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8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 fontScale="90000"/>
          </a:bodyPr>
          <a:lstStyle/>
          <a:p>
            <a:r>
              <a:rPr lang="en-US" dirty="0"/>
              <a:t>5-Year Participation Goals, per Semester</a:t>
            </a:r>
          </a:p>
        </p:txBody>
      </p:sp>
    </p:spTree>
    <p:extLst>
      <p:ext uri="{BB962C8B-B14F-4D97-AF65-F5344CB8AC3E}">
        <p14:creationId xmlns:p14="http://schemas.microsoft.com/office/powerpoint/2010/main" val="12745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5-Year New Participant </a:t>
            </a:r>
            <a:r>
              <a:rPr lang="en-US" dirty="0" smtClean="0"/>
              <a:t>Goal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41121"/>
          <a:ext cx="970788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0546080" y="3017521"/>
            <a:ext cx="1447800" cy="1051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0.5% Sustained Increase</a:t>
            </a:r>
          </a:p>
          <a:p>
            <a:pPr algn="ctr"/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2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Goal Alignment	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121138"/>
              </p:ext>
            </p:extLst>
          </p:nvPr>
        </p:nvGraphicFramePr>
        <p:xfrm>
          <a:off x="838200" y="1216660"/>
          <a:ext cx="10515600" cy="417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257774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7690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NMSU Leads 2025 Goal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Rec 5-Year Goal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00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1:  Enhance Student Success &amp; Social Mobility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1:  Increase Program Visibility and Participation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608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2:  Elevate Research and Creativity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2:  Increase Quality and Equity of OR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09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3:  Amplify Extension &amp; Outreach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3:  Sustained Outreach and Diversity of Programming with NMSU Departments and Student Organizations</a:t>
                      </a:r>
                    </a:p>
                    <a:p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669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4:  Build a Robust University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4:  Increase Outdoor Leadership Program Value and Member Success</a:t>
                      </a:r>
                    </a:p>
                    <a:p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136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8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1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ensure utilization of all methods of Digital Advertising/Marketing available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Restructure and implement programming schedules to incorporate the greater needs and desires of NMSU Student body.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Programming that is desirable to Students throughout their career at NMSU, regardless of their physical fitness level.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Programming that offers environments and opportunities for Multicultural personal growth and awareness.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1 Key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increase compared to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data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Programming increase compared to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data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Student feedback regarding use of University Marketing/Advertising methods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8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4553"/>
          </a:xfrm>
        </p:spPr>
        <p:txBody>
          <a:bodyPr>
            <a:normAutofit/>
          </a:bodyPr>
          <a:lstStyle/>
          <a:p>
            <a:r>
              <a:rPr lang="en-US" dirty="0" smtClean="0"/>
              <a:t>Outdoor Rec Goal 2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43484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Analyze, and Interpret Historical Participation Data.</a:t>
            </a: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and create Programming to accommodate underserved and underrepresented Student Groups and Participants.</a:t>
            </a: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Programming desires through collaboration with NMSU Departments, ASNMSU Groups and other NMSU Student Organizations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73135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661</TotalTime>
  <Words>748</Words>
  <Application>Microsoft Office PowerPoint</Application>
  <PresentationFormat>Widescreen</PresentationFormat>
  <Paragraphs>92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Tahoma</vt:lpstr>
      <vt:lpstr>Times New Roman</vt:lpstr>
      <vt:lpstr>NMSU_2019</vt:lpstr>
      <vt:lpstr>NMSU Outdoor Recreation </vt:lpstr>
      <vt:lpstr>Overview</vt:lpstr>
      <vt:lpstr>Endstate</vt:lpstr>
      <vt:lpstr>5-Year Participation Goals, per Semester</vt:lpstr>
      <vt:lpstr>5-Year New Participant Goal</vt:lpstr>
      <vt:lpstr>Goal Alignment </vt:lpstr>
      <vt:lpstr>Outdoor Rec Goal 1 Initiatives</vt:lpstr>
      <vt:lpstr>Outdoor Rec Goal 1 Key Indicators</vt:lpstr>
      <vt:lpstr>Outdoor Rec Goal 2 Initiatives</vt:lpstr>
      <vt:lpstr>Outdoor Rec Goal 2 Key Indicators </vt:lpstr>
      <vt:lpstr>Outdoor Rec Goal 3 Initiatives</vt:lpstr>
      <vt:lpstr>Outdoor Rec Goal 3 Key Indicators</vt:lpstr>
      <vt:lpstr>Outdoor Rec Goal 4 Initiatives</vt:lpstr>
      <vt:lpstr>Outdoor Rec Goal 4 Key Indicators</vt:lpstr>
      <vt:lpstr>Summary </vt:lpstr>
      <vt:lpstr>Why?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Anthony McGlone</cp:lastModifiedBy>
  <cp:revision>62</cp:revision>
  <cp:lastPrinted>2019-11-27T18:24:04Z</cp:lastPrinted>
  <dcterms:created xsi:type="dcterms:W3CDTF">2018-09-13T15:10:43Z</dcterms:created>
  <dcterms:modified xsi:type="dcterms:W3CDTF">2019-11-27T20:15:33Z</dcterms:modified>
</cp:coreProperties>
</file>